
<file path=[Content_Types].xml><?xml version="1.0" encoding="utf-8"?>
<Types xmlns="http://schemas.openxmlformats.org/package/2006/content-types">
  <Default Extension="jpeg" ContentType="image/jpeg"/>
  <Default Extension="vml" ContentType="application/vnd.openxmlformats-officedocument.vmlDrawing"/>
  <Default Extension="bin" ContentType="application/vnd.openxmlformats-officedocument.oleObject"/>
  <Default Extension="png" ContentType="image/png"/>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handoutMasterIdLst>
    <p:handoutMasterId r:id="rId20"/>
  </p:handoutMasterIdLst>
  <p:sldIdLst>
    <p:sldId id="360" r:id="rId3"/>
    <p:sldId id="390" r:id="rId5"/>
    <p:sldId id="402" r:id="rId6"/>
    <p:sldId id="405" r:id="rId7"/>
    <p:sldId id="403" r:id="rId8"/>
    <p:sldId id="404" r:id="rId9"/>
    <p:sldId id="369" r:id="rId10"/>
    <p:sldId id="388" r:id="rId11"/>
    <p:sldId id="372" r:id="rId12"/>
    <p:sldId id="379" r:id="rId13"/>
    <p:sldId id="378" r:id="rId14"/>
    <p:sldId id="362" r:id="rId15"/>
    <p:sldId id="363" r:id="rId16"/>
    <p:sldId id="364" r:id="rId17"/>
    <p:sldId id="365" r:id="rId18"/>
    <p:sldId id="367"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00"/>
    <a:srgbClr val="02A9F7"/>
    <a:srgbClr val="E6F7F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442" autoAdjust="0"/>
    <p:restoredTop sz="94660"/>
  </p:normalViewPr>
  <p:slideViewPr>
    <p:cSldViewPr>
      <p:cViewPr varScale="1">
        <p:scale>
          <a:sx n="168" d="100"/>
          <a:sy n="168" d="100"/>
        </p:scale>
        <p:origin x="144" y="300"/>
      </p:cViewPr>
      <p:guideLst>
        <p:guide orient="horz" pos="432"/>
        <p:guide pos="528"/>
        <p:guide pos="7185"/>
        <p:guide orient="horz" pos="3742"/>
      </p:guideLst>
    </p:cSldViewPr>
  </p:slideViewPr>
  <p:notesTextViewPr>
    <p:cViewPr>
      <p:scale>
        <a:sx n="3" d="2"/>
        <a:sy n="3" d="2"/>
      </p:scale>
      <p:origin x="0" y="0"/>
    </p:cViewPr>
  </p:notesTextViewPr>
  <p:notesViewPr>
    <p:cSldViewPr>
      <p:cViewPr varScale="1">
        <p:scale>
          <a:sx n="121" d="100"/>
          <a:sy n="121" d="100"/>
        </p:scale>
        <p:origin x="4086" y="90"/>
      </p:cViewPr>
      <p:guideLst/>
    </p:cSldViewPr>
  </p:notes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3" Type="http://schemas.openxmlformats.org/officeDocument/2006/relationships/tableStyles" Target="tableStyles.xml"/><Relationship Id="rId22" Type="http://schemas.openxmlformats.org/officeDocument/2006/relationships/viewProps" Target="viewProps.xml"/><Relationship Id="rId21" Type="http://schemas.openxmlformats.org/officeDocument/2006/relationships/presProps" Target="presProps.xml"/><Relationship Id="rId20" Type="http://schemas.openxmlformats.org/officeDocument/2006/relationships/handoutMaster" Target="handoutMasters/handoutMaster1.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9.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426F103-508E-467C-AF53-B35FDC2F36C0}" type="datetimeFigureOut">
              <a:rPr lang="en-US" smtClean="0"/>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C600A97-EEC9-4A42-B3B4-F5007EC270F7}" type="slidenum">
              <a:rPr lang="en-US" smtClean="0"/>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Arial" panose="020B0604020202020204" pitchFamily="34" charset="0"/>
              </a:defRPr>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Arial" panose="020B0604020202020204" pitchFamily="34" charset="0"/>
              </a:defRPr>
            </a:lvl1pPr>
          </a:lstStyle>
          <a:p>
            <a:fld id="{A90D6CB4-478E-4505-A839-A5849C2F988C}"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Arial" panose="020B0604020202020204" pitchFamily="34" charset="0"/>
              </a:defRPr>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Arial" panose="020B0604020202020204" pitchFamily="34" charset="0"/>
              </a:defRPr>
            </a:lvl1pPr>
          </a:lstStyle>
          <a:p>
            <a:fld id="{FEC4ED2C-DC4C-4AFD-8B22-623D9727471E}"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Arial" panose="020B0604020202020204" pitchFamily="34" charset="0"/>
        <a:ea typeface="+mn-ea"/>
        <a:cs typeface="+mn-cs"/>
      </a:defRPr>
    </a:lvl1pPr>
    <a:lvl2pPr marL="457200" algn="l" defTabSz="914400" rtl="0" eaLnBrk="1" latinLnBrk="0" hangingPunct="1">
      <a:defRPr sz="1200" kern="1200">
        <a:solidFill>
          <a:schemeClr val="tx1"/>
        </a:solidFill>
        <a:latin typeface="Arial" panose="020B0604020202020204" pitchFamily="34" charset="0"/>
        <a:ea typeface="+mn-ea"/>
        <a:cs typeface="+mn-cs"/>
      </a:defRPr>
    </a:lvl2pPr>
    <a:lvl3pPr marL="914400" algn="l" defTabSz="914400" rtl="0" eaLnBrk="1" latinLnBrk="0" hangingPunct="1">
      <a:defRPr sz="1200" kern="1200">
        <a:solidFill>
          <a:schemeClr val="tx1"/>
        </a:solidFill>
        <a:latin typeface="Arial" panose="020B0604020202020204" pitchFamily="34" charset="0"/>
        <a:ea typeface="+mn-ea"/>
        <a:cs typeface="+mn-cs"/>
      </a:defRPr>
    </a:lvl3pPr>
    <a:lvl4pPr marL="1371600" algn="l" defTabSz="914400" rtl="0" eaLnBrk="1" latinLnBrk="0" hangingPunct="1">
      <a:defRPr sz="1200" kern="1200">
        <a:solidFill>
          <a:schemeClr val="tx1"/>
        </a:solidFill>
        <a:latin typeface="Arial" panose="020B0604020202020204" pitchFamily="34" charset="0"/>
        <a:ea typeface="+mn-ea"/>
        <a:cs typeface="+mn-cs"/>
      </a:defRPr>
    </a:lvl4pPr>
    <a:lvl5pPr marL="1828800" algn="l" defTabSz="914400" rtl="0" eaLnBrk="1" latinLnBrk="0" hangingPunct="1">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-Have you ever been tired of:</a:t>
            </a:r>
            <a:endParaRPr lang="en-US"/>
          </a:p>
          <a:p>
            <a:r>
              <a:rPr lang="en-US"/>
              <a:t>doing a lot of steps to read logs?</a:t>
            </a:r>
            <a:endParaRPr lang="en-US"/>
          </a:p>
          <a:p>
            <a:r>
              <a:rPr lang="en-US"/>
              <a:t>open lots of log files and sometimes you cannot remember where are they?</a:t>
            </a:r>
            <a:endParaRPr lang="en-US"/>
          </a:p>
          <a:p>
            <a:r>
              <a:rPr lang="en-US"/>
              <a:t>-You are not developer and found the logs are hard to understand?</a:t>
            </a:r>
            <a:endParaRPr lang="en-US"/>
          </a:p>
          <a:p>
            <a:r>
              <a:rPr lang="en-US"/>
              <a:t>-You want to make a big change in your company system and your boss need to know the current situation of system. They are in system logs but how to present it in a straightforward and more impressive way to you boss?</a:t>
            </a:r>
            <a:endParaRPr lang="en-US"/>
          </a:p>
          <a:p>
            <a:r>
              <a:rPr lang="en-US"/>
              <a:t>-All of them will be resolve with our topic today.. How about if we have one place to read all of your logs and moreover, you can find an event in your all logs in nearly a seconds?</a:t>
            </a:r>
            <a:endParaRPr lang="en-US"/>
          </a:p>
          <a:p>
            <a:r>
              <a:rPr lang="en-US"/>
              <a:t>-Let come to ELK stack, one solution can resolve all of your log problem</a:t>
            </a:r>
            <a:endParaRPr lang="en-US"/>
          </a:p>
          <a:p>
            <a:r>
              <a:rPr lang="en-US"/>
              <a:t>-What ELK stack could bring to us?</a:t>
            </a:r>
            <a:endParaRPr lang="en-US"/>
          </a:p>
          <a:p>
            <a:r>
              <a:rPr lang="en-US"/>
              <a:t>We can monitor production, resource usage</a:t>
            </a:r>
            <a:endParaRPr lang="en-US"/>
          </a:p>
          <a:p>
            <a:r>
              <a:rPr lang="en-US"/>
              <a:t>Performance analyze</a:t>
            </a:r>
            <a:endParaRPr lang="en-US"/>
          </a:p>
          <a:p>
            <a:r>
              <a:rPr lang="en-US"/>
              <a:t>Tracking client request, keytrend</a:t>
            </a:r>
            <a:endParaRPr lang="en-US"/>
          </a:p>
          <a:p>
            <a:r>
              <a:rPr lang="en-US"/>
              <a:t>We can see log immediately, reduce the risk of lost log files</a:t>
            </a:r>
            <a:endParaRPr lang="en-US"/>
          </a:p>
          <a:p>
            <a:r>
              <a:rPr lang="en-US"/>
              <a:t>Non-developer could understand situation of sytem</a:t>
            </a:r>
            <a:endParaRPr lang="en-US"/>
          </a:p>
          <a:p>
            <a:r>
              <a:rPr lang="en-US"/>
              <a:t>Find event faster, easier.</a:t>
            </a:r>
            <a:endParaRPr lang="en-US"/>
          </a:p>
          <a:p>
            <a:r>
              <a:rPr lang="en-US"/>
              <a:t>-So, what is ELK, how to make it work?</a:t>
            </a:r>
            <a:endParaRPr lang="en-US"/>
          </a:p>
          <a:p>
            <a:r>
              <a:rPr lang="en-US"/>
              <a:t>ELK is short of Elasticsearch - logstash - kibana.</a:t>
            </a:r>
            <a:endParaRPr lang="en-US"/>
          </a:p>
          <a:p>
            <a:r>
              <a:rPr lang="en-US"/>
              <a:t>Logstash..</a:t>
            </a:r>
            <a:endParaRPr lang="en-US"/>
          </a:p>
          <a:p>
            <a:r>
              <a:rPr lang="en-US"/>
              <a:t>Elasticsearch..</a:t>
            </a:r>
            <a:endParaRPr lang="en-US"/>
          </a:p>
          <a:p>
            <a:r>
              <a:rPr lang="en-US"/>
              <a:t>Kibana…</a:t>
            </a:r>
            <a:endParaRPr lang="en-US"/>
          </a:p>
          <a:p>
            <a:r>
              <a:rPr lang="en-US"/>
              <a:t>And last but not least, how to apply for it?</a:t>
            </a:r>
            <a:endParaRPr lang="en-US"/>
          </a:p>
          <a:p>
            <a:r>
              <a:rPr lang="en-US"/>
              <a:t>	- Know your log structure</a:t>
            </a:r>
            <a:endParaRPr lang="en-US"/>
          </a:p>
          <a:p>
            <a:r>
              <a:rPr lang="en-US"/>
              <a:t>	- Parse log</a:t>
            </a:r>
            <a:endParaRPr lang="en-US"/>
          </a:p>
          <a:p>
            <a:r>
              <a:rPr lang="en-US"/>
              <a:t>	- Visualize</a:t>
            </a:r>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1">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838200" y="5822950"/>
            <a:ext cx="7086600" cy="349250"/>
          </a:xfrm>
          <a:prstGeom prst="rect">
            <a:avLst/>
          </a:prstGeom>
        </p:spPr>
        <p:txBody>
          <a:bodyPr/>
          <a:lstStyle>
            <a:lvl1pPr marL="0" indent="0">
              <a:buNone/>
              <a:defRPr sz="2400" baseline="0"/>
            </a:lvl1pPr>
          </a:lstStyle>
          <a:p>
            <a:pPr lvl="0"/>
            <a:r>
              <a:rPr lang="en-US" dirty="0"/>
              <a:t>Edit Master text styles</a:t>
            </a:r>
            <a:endParaRPr lang="en-US" dirty="0"/>
          </a:p>
        </p:txBody>
      </p:sp>
      <p:sp>
        <p:nvSpPr>
          <p:cNvPr id="3" name="Text Placeholder 2"/>
          <p:cNvSpPr>
            <a:spLocks noGrp="1"/>
          </p:cNvSpPr>
          <p:nvPr>
            <p:ph type="body" sz="quarter" idx="10"/>
          </p:nvPr>
        </p:nvSpPr>
        <p:spPr>
          <a:xfrm>
            <a:off x="838200" y="5181600"/>
            <a:ext cx="7086600" cy="642130"/>
          </a:xfrm>
          <a:prstGeom prst="rect">
            <a:avLst/>
          </a:prstGeom>
        </p:spPr>
        <p:txBody>
          <a:bodyPr/>
          <a:lstStyle>
            <a:lvl1pPr marL="0" indent="0">
              <a:buNone/>
              <a:defRPr sz="3000" b="1" i="0" cap="all" baseline="0">
                <a:solidFill>
                  <a:schemeClr val="accent1"/>
                </a:solidFill>
              </a:defRPr>
            </a:lvl1pPr>
          </a:lstStyle>
          <a:p>
            <a:pPr lvl="0"/>
            <a:r>
              <a:rPr lang="en-US" dirty="0"/>
              <a:t>Edit Master text styles</a:t>
            </a:r>
            <a:endParaRPr lang="en-US" dirty="0"/>
          </a:p>
        </p:txBody>
      </p:sp>
      <p:sp>
        <p:nvSpPr>
          <p:cNvPr id="4" name="Picture Placeholder 1"/>
          <p:cNvSpPr>
            <a:spLocks noGrp="1"/>
          </p:cNvSpPr>
          <p:nvPr>
            <p:ph type="pic" sz="quarter" idx="4294967295"/>
          </p:nvPr>
        </p:nvSpPr>
        <p:spPr>
          <a:xfrm>
            <a:off x="0" y="1"/>
            <a:ext cx="12192000" cy="4530354"/>
          </a:xfrm>
          <a:prstGeom prst="rect">
            <a:avLst/>
          </a:prstGeom>
        </p:spPr>
      </p:sp>
      <p:cxnSp>
        <p:nvCxnSpPr>
          <p:cNvPr id="8" name="Straight Connector 7"/>
          <p:cNvCxnSpPr/>
          <p:nvPr userDrawn="1"/>
        </p:nvCxnSpPr>
        <p:spPr>
          <a:xfrm>
            <a:off x="-4486" y="4536479"/>
            <a:ext cx="12196487" cy="0"/>
          </a:xfrm>
          <a:prstGeom prst="line">
            <a:avLst/>
          </a:prstGeom>
          <a:ln w="1270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9" name="Picture 2"/>
          <p:cNvPicPr>
            <a:picLocks noChangeAspect="1" noChangeArrowheads="1"/>
          </p:cNvPicPr>
          <p:nvPr userDrawn="1"/>
        </p:nvPicPr>
        <p:blipFill>
          <a:blip r:embed="rId3" cstate="print">
            <a:extLst>
              <a:ext uri="{28A0092B-C50C-407E-A947-70E740481C1C}">
                <a14:useLocalDpi xmlns:a14="http://schemas.microsoft.com/office/drawing/2010/main" val="0"/>
              </a:ext>
            </a:extLst>
          </a:blip>
          <a:stretch>
            <a:fillRect/>
          </a:stretch>
        </p:blipFill>
        <p:spPr bwMode="auto">
          <a:xfrm>
            <a:off x="8534400" y="5125389"/>
            <a:ext cx="3042289" cy="81821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1">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sp>
        <p:nvSpPr>
          <p:cNvPr id="5" name="Content Placeholder 4"/>
          <p:cNvSpPr>
            <a:spLocks noGrp="1"/>
          </p:cNvSpPr>
          <p:nvPr>
            <p:ph sz="quarter" idx="10"/>
          </p:nvPr>
        </p:nvSpPr>
        <p:spPr>
          <a:xfrm>
            <a:off x="838200" y="685800"/>
            <a:ext cx="10515600" cy="1139825"/>
          </a:xfrm>
          <a:prstGeom prst="rect">
            <a:avLst/>
          </a:prstGeom>
        </p:spPr>
        <p:txBody>
          <a:bodyPr/>
          <a:lstStyle>
            <a:lvl1pPr marL="0" indent="0">
              <a:buNone/>
              <a:defRPr sz="2800" b="1" i="0" baseline="0">
                <a:solidFill>
                  <a:schemeClr val="tx1"/>
                </a:solidFill>
              </a:defRPr>
            </a:lvl1pPr>
          </a:lstStyle>
          <a:p>
            <a:pPr lvl="0"/>
            <a:r>
              <a:rPr lang="en-US" dirty="0"/>
              <a:t>Edit Master text styles</a:t>
            </a:r>
            <a:endParaRPr lang="en-US" dirty="0"/>
          </a:p>
        </p:txBody>
      </p:sp>
      <p:sp>
        <p:nvSpPr>
          <p:cNvPr id="7" name="Text Placeholder 6"/>
          <p:cNvSpPr>
            <a:spLocks noGrp="1"/>
          </p:cNvSpPr>
          <p:nvPr>
            <p:ph type="body" sz="quarter" idx="11"/>
          </p:nvPr>
        </p:nvSpPr>
        <p:spPr>
          <a:xfrm>
            <a:off x="838200" y="1825625"/>
            <a:ext cx="10515600" cy="4346575"/>
          </a:xfrm>
          <a:prstGeom prst="rect">
            <a:avLst/>
          </a:prstGeom>
        </p:spPr>
        <p:txBody>
          <a:bodyPr/>
          <a:lstStyle>
            <a:lvl1pPr>
              <a:buClr>
                <a:schemeClr val="accent1"/>
              </a:buClr>
              <a:defRPr sz="2000" baseline="0"/>
            </a:lvl1pPr>
            <a:lvl2pPr marL="685800" indent="-228600">
              <a:buClr>
                <a:srgbClr val="02A9F7"/>
              </a:buClr>
              <a:buFont typeface="Arial" panose="020B0604020202020204" pitchFamily="34" charset="0"/>
              <a:buChar char="‒"/>
              <a:defRPr sz="1800" baseline="0"/>
            </a:lvl2pPr>
            <a:lvl3pPr>
              <a:defRPr sz="1600" baseline="0"/>
            </a:lvl3pPr>
            <a:lvl4pPr>
              <a:defRPr sz="1400"/>
            </a:lvl4pPr>
            <a:lvl5pPr>
              <a:defRPr sz="1200"/>
            </a:lvl5pPr>
          </a:lstStyle>
          <a:p>
            <a:pPr lvl="0"/>
            <a:r>
              <a:rPr lang="en-US" dirty="0"/>
              <a:t>Edit Master text styles</a:t>
            </a:r>
            <a:endParaRPr lang="en-US" dirty="0"/>
          </a:p>
          <a:p>
            <a:pPr lvl="1"/>
            <a:r>
              <a:rPr lang="en-US" dirty="0"/>
              <a:t>Second level</a:t>
            </a:r>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lank 2">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838200" y="1817331"/>
            <a:ext cx="5181600" cy="4351338"/>
          </a:xfrm>
          <a:prstGeom prst="rect">
            <a:avLst/>
          </a:prstGeom>
        </p:spPr>
        <p:txBody>
          <a:bodyPr/>
          <a:lstStyle>
            <a:lvl1pPr>
              <a:buClr>
                <a:srgbClr val="02A9F7"/>
              </a:buClr>
              <a:defRPr sz="2000">
                <a:latin typeface="Arial" panose="020B0604020202020204" pitchFamily="34" charset="0"/>
                <a:cs typeface="Arial" panose="020B0604020202020204" pitchFamily="34" charset="0"/>
              </a:defRPr>
            </a:lvl1pPr>
            <a:lvl2pPr marL="685800" indent="-228600">
              <a:buClr>
                <a:schemeClr val="accent1"/>
              </a:buClr>
              <a:buFont typeface="Arial" panose="020B0604020202020204" pitchFamily="34" charset="0"/>
              <a:buChar char="‒"/>
              <a:defRPr sz="1800" baseline="0"/>
            </a:lvl2pPr>
          </a:lstStyle>
          <a:p>
            <a:pPr lvl="0"/>
            <a:endParaRPr lang="en-US" dirty="0"/>
          </a:p>
        </p:txBody>
      </p:sp>
      <p:sp>
        <p:nvSpPr>
          <p:cNvPr id="10" name="Text Placeholder 9"/>
          <p:cNvSpPr>
            <a:spLocks noGrp="1"/>
          </p:cNvSpPr>
          <p:nvPr>
            <p:ph type="body" sz="quarter" idx="10"/>
          </p:nvPr>
        </p:nvSpPr>
        <p:spPr>
          <a:xfrm>
            <a:off x="838200" y="689331"/>
            <a:ext cx="10515600" cy="620713"/>
          </a:xfrm>
          <a:prstGeom prst="rect">
            <a:avLst/>
          </a:prstGeom>
        </p:spPr>
        <p:txBody>
          <a:bodyPr/>
          <a:lstStyle>
            <a:lvl1pPr marL="0" indent="0">
              <a:buNone/>
              <a:defRPr b="1"/>
            </a:lvl1pPr>
            <a:lvl5pPr>
              <a:defRPr/>
            </a:lvl5pPr>
          </a:lstStyle>
          <a:p>
            <a:pPr lvl="0"/>
            <a:r>
              <a:rPr lang="en-US" dirty="0"/>
              <a:t>Edit Master text styles</a:t>
            </a:r>
            <a:endParaRPr lang="en-US" dirty="0"/>
          </a:p>
        </p:txBody>
      </p:sp>
      <p:sp>
        <p:nvSpPr>
          <p:cNvPr id="5" name="Content Placeholder 2"/>
          <p:cNvSpPr>
            <a:spLocks noGrp="1"/>
          </p:cNvSpPr>
          <p:nvPr>
            <p:ph sz="half" idx="11"/>
          </p:nvPr>
        </p:nvSpPr>
        <p:spPr>
          <a:xfrm>
            <a:off x="6172200" y="1817331"/>
            <a:ext cx="5181600" cy="4351338"/>
          </a:xfrm>
          <a:prstGeom prst="rect">
            <a:avLst/>
          </a:prstGeom>
        </p:spPr>
        <p:txBody>
          <a:bodyPr/>
          <a:lstStyle>
            <a:lvl1pPr>
              <a:buClr>
                <a:srgbClr val="02A9F7"/>
              </a:buClr>
              <a:defRPr sz="2000">
                <a:latin typeface="Arial" panose="020B0604020202020204" pitchFamily="34" charset="0"/>
                <a:cs typeface="Arial" panose="020B0604020202020204" pitchFamily="34" charset="0"/>
              </a:defRPr>
            </a:lvl1pPr>
            <a:lvl2pPr marL="685800" indent="-228600">
              <a:buClr>
                <a:schemeClr val="accent1"/>
              </a:buClr>
              <a:buFont typeface="Arial" panose="020B0604020202020204" pitchFamily="34" charset="0"/>
              <a:buChar char="‒"/>
              <a:defRPr sz="1800" baseline="0"/>
            </a:lvl2pPr>
          </a:lstStyle>
          <a:p>
            <a:pPr lvl="0"/>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amp; Picture">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sp>
        <p:nvSpPr>
          <p:cNvPr id="4" name="Rectangle 3"/>
          <p:cNvSpPr/>
          <p:nvPr userDrawn="1"/>
        </p:nvSpPr>
        <p:spPr>
          <a:xfrm>
            <a:off x="0" y="585286"/>
            <a:ext cx="6723017" cy="806271"/>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p:cNvSpPr>
            <a:spLocks noGrp="1"/>
          </p:cNvSpPr>
          <p:nvPr>
            <p:ph type="ctrTitle"/>
          </p:nvPr>
        </p:nvSpPr>
        <p:spPr>
          <a:xfrm>
            <a:off x="838200" y="685800"/>
            <a:ext cx="5562600" cy="533400"/>
          </a:xfrm>
          <a:prstGeom prst="rect">
            <a:avLst/>
          </a:prstGeom>
        </p:spPr>
        <p:txBody>
          <a:bodyPr anchor="b"/>
          <a:lstStyle>
            <a:lvl1pPr algn="r">
              <a:defRPr sz="3000" b="1" i="0" baseline="0"/>
            </a:lvl1pPr>
          </a:lstStyle>
          <a:p>
            <a:r>
              <a:rPr lang="en-US" dirty="0"/>
              <a:t>Click to edit Master title style</a:t>
            </a:r>
            <a:endParaRPr lang="en-US" dirty="0"/>
          </a:p>
        </p:txBody>
      </p:sp>
      <p:sp>
        <p:nvSpPr>
          <p:cNvPr id="8" name="Content Placeholder 14"/>
          <p:cNvSpPr>
            <a:spLocks noGrp="1"/>
          </p:cNvSpPr>
          <p:nvPr>
            <p:ph sz="quarter" idx="11"/>
          </p:nvPr>
        </p:nvSpPr>
        <p:spPr>
          <a:xfrm>
            <a:off x="838200" y="1776779"/>
            <a:ext cx="4114800" cy="4395421"/>
          </a:xfrm>
          <a:prstGeom prst="rect">
            <a:avLst/>
          </a:prstGeom>
        </p:spPr>
        <p:txBody>
          <a:bodyPr/>
          <a:lstStyle>
            <a:lvl1pPr marL="0" indent="0" algn="just">
              <a:lnSpc>
                <a:spcPct val="100000"/>
              </a:lnSpc>
              <a:spcBef>
                <a:spcPts val="600"/>
              </a:spcBef>
              <a:spcAft>
                <a:spcPts val="600"/>
              </a:spcAft>
              <a:buNone/>
              <a:defRPr sz="2000"/>
            </a:lvl1pPr>
          </a:lstStyle>
          <a:p>
            <a:pPr lvl="0"/>
            <a:r>
              <a:rPr lang="en-US" dirty="0"/>
              <a:t>Edit Master text styles</a:t>
            </a:r>
            <a:endParaRPr lang="en-US" dirty="0"/>
          </a:p>
        </p:txBody>
      </p:sp>
      <p:sp>
        <p:nvSpPr>
          <p:cNvPr id="9" name="Picture Placeholder 11"/>
          <p:cNvSpPr>
            <a:spLocks noGrp="1"/>
          </p:cNvSpPr>
          <p:nvPr>
            <p:ph type="pic" sz="quarter" idx="12" hasCustomPrompt="1"/>
          </p:nvPr>
        </p:nvSpPr>
        <p:spPr>
          <a:xfrm>
            <a:off x="5181600" y="0"/>
            <a:ext cx="7010400" cy="6705600"/>
          </a:xfrm>
          <a:prstGeom prst="rect">
            <a:avLst/>
          </a:prstGeom>
        </p:spPr>
        <p:txBody>
          <a:bodyPr/>
          <a:lstStyle>
            <a:lvl1pPr>
              <a:defRPr/>
            </a:lvl1pPr>
          </a:lstStyle>
          <a:p>
            <a:r>
              <a:rPr lang="en-US" dirty="0"/>
              <a:t>Insert Picture &gt; Send to Back</a:t>
            </a:r>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18_Title and Content">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7" Type="http://schemas.openxmlformats.org/officeDocument/2006/relationships/theme" Target="../theme/theme1.xml"/><Relationship Id="rId6" Type="http://schemas.openxmlformats.org/officeDocument/2006/relationships/image" Target="../media/image3.png"/><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6" name="Picture 15"/>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0" y="6690402"/>
            <a:ext cx="12192000" cy="167598"/>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4.jpe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7.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8.png"/></Relationships>
</file>

<file path=ppt/slides/_rels/slide12.xml.rels><?xml version="1.0" encoding="UTF-8" standalone="yes"?>
<Relationships xmlns="http://schemas.openxmlformats.org/package/2006/relationships"><Relationship Id="rId4" Type="http://schemas.openxmlformats.org/officeDocument/2006/relationships/vmlDrawing" Target="../drawings/vmlDrawing1.vml"/><Relationship Id="rId3" Type="http://schemas.openxmlformats.org/officeDocument/2006/relationships/slideLayout" Target="../slideLayouts/slideLayout4.xml"/><Relationship Id="rId2" Type="http://schemas.openxmlformats.org/officeDocument/2006/relationships/image" Target="../media/image19.wmf"/><Relationship Id="rId1" Type="http://schemas.openxmlformats.org/officeDocument/2006/relationships/oleObject" Target="../embeddings/oleObject1.bin"/></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1.png"/><Relationship Id="rId1" Type="http://schemas.openxmlformats.org/officeDocument/2006/relationships/image" Target="../media/image20.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22.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5.xml"/><Relationship Id="rId1" Type="http://schemas.openxmlformats.org/officeDocument/2006/relationships/image" Target="../media/image5.jpe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7.png"/><Relationship Id="rId1" Type="http://schemas.openxmlformats.org/officeDocument/2006/relationships/image" Target="../media/image6.png"/></Relationships>
</file>

<file path=ppt/slides/_rels/slide4.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image" Target="../media/image10.png"/><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3.xml"/><Relationship Id="rId1"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3.png"/><Relationship Id="rId1" Type="http://schemas.openxmlformats.org/officeDocument/2006/relationships/image" Target="../media/image12.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4.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5.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3" name="Picture 2" descr="options-analysis1"/>
          <p:cNvPicPr/>
          <p:nvPr/>
        </p:nvPicPr>
        <p:blipFill>
          <a:blip r:embed="rId1"/>
          <a:stretch>
            <a:fillRect/>
          </a:stretch>
        </p:blipFill>
        <p:spPr>
          <a:xfrm>
            <a:off x="1804035" y="85725"/>
            <a:ext cx="7988300" cy="4341495"/>
          </a:xfrm>
          <a:prstGeom prst="rect">
            <a:avLst/>
          </a:prstGeom>
        </p:spPr>
      </p:pic>
      <p:sp>
        <p:nvSpPr>
          <p:cNvPr id="2" name="Text Placeholder 1"/>
          <p:cNvSpPr>
            <a:spLocks noGrp="1"/>
          </p:cNvSpPr>
          <p:nvPr>
            <p:ph type="body" sz="quarter" idx="10"/>
          </p:nvPr>
        </p:nvSpPr>
        <p:spPr/>
        <p:txBody>
          <a:bodyPr/>
          <a:p>
            <a:r>
              <a:rPr lang="en-US" dirty="0" smtClean="0">
                <a:sym typeface="+mn-ea"/>
              </a:rPr>
              <a:t>Data driven strategy with ELK</a:t>
            </a:r>
            <a:endParaRPr lang="en-US">
              <a:solidFill>
                <a:srgbClr val="02A9F7"/>
              </a:solidFill>
            </a:endParaRPr>
          </a:p>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checkerboard(across)">
                                      <p:cBhvr>
                                        <p:cTn id="7" dur="5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ctrTitle"/>
          </p:nvPr>
        </p:nvSpPr>
        <p:spPr/>
        <p:txBody>
          <a:bodyPr/>
          <a:p>
            <a:r>
              <a:rPr lang="en-US"/>
              <a:t>Benefits</a:t>
            </a:r>
            <a:endParaRPr lang="en-US"/>
          </a:p>
        </p:txBody>
      </p:sp>
      <p:sp>
        <p:nvSpPr>
          <p:cNvPr id="15" name="Content Placeholder 14"/>
          <p:cNvSpPr>
            <a:spLocks noGrp="1"/>
          </p:cNvSpPr>
          <p:nvPr>
            <p:ph sz="quarter" idx="11"/>
          </p:nvPr>
        </p:nvSpPr>
        <p:spPr>
          <a:xfrm>
            <a:off x="358140" y="1457960"/>
            <a:ext cx="9427845" cy="4395470"/>
          </a:xfrm>
        </p:spPr>
        <p:txBody>
          <a:bodyPr/>
          <a:p>
            <a:pPr marL="285750" indent="-285750" algn="l">
              <a:lnSpc>
                <a:spcPct val="140000"/>
              </a:lnSpc>
              <a:buFont typeface="Wingdings" panose="05000000000000000000" charset="0"/>
              <a:buChar char="§"/>
            </a:pPr>
            <a:r>
              <a:rPr lang="en-US" altLang="x-none" sz="2800" dirty="0" err="1">
                <a:solidFill>
                  <a:schemeClr val="bg2">
                    <a:lumMod val="25000"/>
                  </a:schemeClr>
                </a:solidFill>
                <a:latin typeface="Arial" panose="020B0604020202020204" pitchFamily="34" charset="0"/>
                <a:sym typeface="+mn-ea"/>
              </a:rPr>
              <a:t>Live logging</a:t>
            </a:r>
            <a:endParaRPr lang="en-US" altLang="x-none" sz="2800" dirty="0" err="1">
              <a:solidFill>
                <a:schemeClr val="bg2">
                  <a:lumMod val="25000"/>
                </a:schemeClr>
              </a:solidFill>
              <a:latin typeface="Arial" panose="020B0604020202020204" pitchFamily="34" charset="0"/>
              <a:sym typeface="+mn-ea"/>
            </a:endParaRPr>
          </a:p>
          <a:p>
            <a:pPr marL="285750" indent="-285750" algn="l">
              <a:lnSpc>
                <a:spcPct val="140000"/>
              </a:lnSpc>
              <a:buFont typeface="Wingdings" panose="05000000000000000000" charset="0"/>
              <a:buChar char="§"/>
            </a:pPr>
            <a:endParaRPr lang="en-US" altLang="x-none" sz="2800" dirty="0" err="1">
              <a:solidFill>
                <a:schemeClr val="bg2">
                  <a:lumMod val="25000"/>
                </a:schemeClr>
              </a:solidFill>
              <a:latin typeface="Arial" panose="020B0604020202020204" pitchFamily="34" charset="0"/>
              <a:sym typeface="+mn-ea"/>
            </a:endParaRPr>
          </a:p>
          <a:p>
            <a:pPr marL="285750" indent="-285750" algn="l">
              <a:lnSpc>
                <a:spcPct val="140000"/>
              </a:lnSpc>
              <a:buFont typeface="Wingdings" panose="05000000000000000000" charset="0"/>
              <a:buChar char="§"/>
            </a:pPr>
            <a:endParaRPr lang="en-US" altLang="x-none" sz="2800" dirty="0" err="1">
              <a:solidFill>
                <a:schemeClr val="bg2">
                  <a:lumMod val="25000"/>
                </a:schemeClr>
              </a:solidFill>
              <a:latin typeface="Arial" panose="020B0604020202020204" pitchFamily="34" charset="0"/>
              <a:sym typeface="+mn-ea"/>
            </a:endParaRPr>
          </a:p>
        </p:txBody>
      </p:sp>
      <p:pic>
        <p:nvPicPr>
          <p:cNvPr id="3" name="Picture Placeholder 2" descr="User_Behavior_Women_on_Computer"/>
          <p:cNvPicPr>
            <a:picLocks noChangeAspect="1"/>
          </p:cNvPicPr>
          <p:nvPr>
            <p:ph type="pic" sz="quarter" idx="12"/>
          </p:nvPr>
        </p:nvPicPr>
        <p:blipFill>
          <a:blip r:embed="rId1"/>
          <a:stretch>
            <a:fillRect/>
          </a:stretch>
        </p:blipFill>
        <p:spPr>
          <a:xfrm>
            <a:off x="6035675" y="2978150"/>
            <a:ext cx="5359400" cy="331152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ctrTitle"/>
          </p:nvPr>
        </p:nvSpPr>
        <p:spPr/>
        <p:txBody>
          <a:bodyPr/>
          <a:p>
            <a:r>
              <a:rPr lang="en-US"/>
              <a:t>Benefits</a:t>
            </a:r>
            <a:endParaRPr lang="en-US"/>
          </a:p>
        </p:txBody>
      </p:sp>
      <p:sp>
        <p:nvSpPr>
          <p:cNvPr id="15" name="Content Placeholder 14"/>
          <p:cNvSpPr>
            <a:spLocks noGrp="1"/>
          </p:cNvSpPr>
          <p:nvPr>
            <p:ph sz="quarter" idx="11"/>
          </p:nvPr>
        </p:nvSpPr>
        <p:spPr>
          <a:xfrm>
            <a:off x="412750" y="1743710"/>
            <a:ext cx="7505700" cy="4395470"/>
          </a:xfrm>
        </p:spPr>
        <p:txBody>
          <a:bodyPr/>
          <a:p>
            <a:pPr marL="285750" indent="-285750" algn="l">
              <a:lnSpc>
                <a:spcPct val="140000"/>
              </a:lnSpc>
              <a:buFont typeface="Wingdings" panose="05000000000000000000" charset="0"/>
              <a:buChar char="§"/>
            </a:pPr>
            <a:r>
              <a:rPr lang="en-US" altLang="x-none" sz="2800" dirty="0" err="1">
                <a:solidFill>
                  <a:schemeClr val="bg2">
                    <a:lumMod val="25000"/>
                  </a:schemeClr>
                </a:solidFill>
                <a:latin typeface="Arial" panose="020B0604020202020204" pitchFamily="34" charset="0"/>
                <a:sym typeface="+mn-ea"/>
              </a:rPr>
              <a:t>Easy to read even if you're not developers</a:t>
            </a:r>
            <a:endParaRPr lang="en-US" altLang="x-none" sz="2800" dirty="0" err="1">
              <a:solidFill>
                <a:schemeClr val="bg2">
                  <a:lumMod val="25000"/>
                </a:schemeClr>
              </a:solidFill>
              <a:latin typeface="Arial" panose="020B0604020202020204" pitchFamily="34" charset="0"/>
              <a:sym typeface="+mn-ea"/>
            </a:endParaRPr>
          </a:p>
          <a:p>
            <a:pPr marL="285750" indent="-285750" algn="l">
              <a:lnSpc>
                <a:spcPct val="140000"/>
              </a:lnSpc>
              <a:buFont typeface="Wingdings" panose="05000000000000000000" charset="0"/>
              <a:buChar char="§"/>
            </a:pPr>
            <a:r>
              <a:rPr lang="en-US" altLang="x-none" sz="2800" dirty="0" err="1">
                <a:solidFill>
                  <a:schemeClr val="bg2">
                    <a:lumMod val="25000"/>
                  </a:schemeClr>
                </a:solidFill>
                <a:latin typeface="Arial" panose="020B0604020202020204" pitchFamily="34" charset="0"/>
                <a:sym typeface="+mn-ea"/>
              </a:rPr>
              <a:t>Easily and quickly to find information</a:t>
            </a:r>
            <a:endParaRPr lang="en-US" altLang="x-none" sz="2800" dirty="0" err="1">
              <a:solidFill>
                <a:schemeClr val="bg2">
                  <a:lumMod val="25000"/>
                </a:schemeClr>
              </a:solidFill>
              <a:latin typeface="Arial" panose="020B0604020202020204" pitchFamily="34" charset="0"/>
              <a:sym typeface="+mn-ea"/>
            </a:endParaRPr>
          </a:p>
          <a:p>
            <a:pPr marL="285750" indent="-285750" algn="l">
              <a:lnSpc>
                <a:spcPct val="140000"/>
              </a:lnSpc>
              <a:buFont typeface="Wingdings" panose="05000000000000000000" charset="0"/>
              <a:buChar char="§"/>
            </a:pPr>
            <a:endParaRPr lang="en-US" altLang="x-none" sz="2800" dirty="0" err="1">
              <a:solidFill>
                <a:schemeClr val="bg2">
                  <a:lumMod val="25000"/>
                </a:schemeClr>
              </a:solidFill>
              <a:latin typeface="Arial" panose="020B0604020202020204" pitchFamily="34" charset="0"/>
              <a:sym typeface="+mn-ea"/>
            </a:endParaRPr>
          </a:p>
        </p:txBody>
      </p:sp>
      <p:pic>
        <p:nvPicPr>
          <p:cNvPr id="8" name="Picture Placeholder 7" descr="kibana-query-filtering"/>
          <p:cNvPicPr>
            <a:picLocks noChangeAspect="1"/>
          </p:cNvPicPr>
          <p:nvPr>
            <p:ph type="pic" sz="quarter" idx="12"/>
          </p:nvPr>
        </p:nvPicPr>
        <p:blipFill>
          <a:blip r:embed="rId1"/>
          <a:stretch>
            <a:fillRect/>
          </a:stretch>
        </p:blipFill>
        <p:spPr>
          <a:xfrm>
            <a:off x="4977130" y="3551555"/>
            <a:ext cx="7010400" cy="285178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 name="Title 15"/>
          <p:cNvSpPr>
            <a:spLocks noGrp="1"/>
          </p:cNvSpPr>
          <p:nvPr>
            <p:ph type="ctrTitle"/>
          </p:nvPr>
        </p:nvSpPr>
        <p:spPr/>
        <p:txBody>
          <a:bodyPr/>
          <a:p>
            <a:r>
              <a:rPr lang="en-US"/>
              <a:t>Work-flow</a:t>
            </a:r>
            <a:endParaRPr lang="en-US"/>
          </a:p>
        </p:txBody>
      </p:sp>
      <p:graphicFrame>
        <p:nvGraphicFramePr>
          <p:cNvPr id="13" name="Object 12"/>
          <p:cNvGraphicFramePr>
            <a:graphicFrameLocks noChangeAspect="1"/>
          </p:cNvGraphicFramePr>
          <p:nvPr/>
        </p:nvGraphicFramePr>
        <p:xfrm>
          <a:off x="1266825" y="2153285"/>
          <a:ext cx="9175519" cy="2877588"/>
        </p:xfrm>
        <a:graphic>
          <a:graphicData uri="http://schemas.openxmlformats.org/presentationml/2006/ole">
            <mc:AlternateContent xmlns:mc="http://schemas.openxmlformats.org/markup-compatibility/2006">
              <mc:Choice xmlns:v="urn:schemas-microsoft-com:vml" Requires="v">
                <p:oleObj spid="_x0000_s14" name="" r:id="rId1" imgW="9658350" imgH="3028950" progId="Paint.Picture">
                  <p:embed/>
                </p:oleObj>
              </mc:Choice>
              <mc:Fallback>
                <p:oleObj name="" r:id="rId1" imgW="9658350" imgH="3028950" progId="Paint.Picture">
                  <p:embed/>
                  <p:pic>
                    <p:nvPicPr>
                      <p:cNvPr id="0" name="Picture 13"/>
                      <p:cNvPicPr/>
                      <p:nvPr/>
                    </p:nvPicPr>
                    <p:blipFill>
                      <a:blip r:embed="rId2"/>
                      <a:stretch>
                        <a:fillRect/>
                      </a:stretch>
                    </p:blipFill>
                    <p:spPr>
                      <a:xfrm>
                        <a:off x="1266825" y="2153285"/>
                        <a:ext cx="9175519" cy="2877588"/>
                      </a:xfrm>
                      <a:prstGeom prst="rect">
                        <a:avLst/>
                      </a:prstGeom>
                    </p:spPr>
                  </p:pic>
                </p:oleObj>
              </mc:Fallback>
            </mc:AlternateContent>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 name="Title 9"/>
          <p:cNvSpPr>
            <a:spLocks noGrp="1"/>
          </p:cNvSpPr>
          <p:nvPr>
            <p:ph type="ctrTitle"/>
          </p:nvPr>
        </p:nvSpPr>
        <p:spPr/>
        <p:txBody>
          <a:bodyPr/>
          <a:p>
            <a:r>
              <a:rPr lang="en-US"/>
              <a:t>Logstash</a:t>
            </a:r>
            <a:endParaRPr lang="en-US"/>
          </a:p>
        </p:txBody>
      </p:sp>
      <p:sp>
        <p:nvSpPr>
          <p:cNvPr id="11" name="Content Placeholder 10"/>
          <p:cNvSpPr>
            <a:spLocks noGrp="1"/>
          </p:cNvSpPr>
          <p:nvPr>
            <p:ph sz="quarter" idx="11"/>
          </p:nvPr>
        </p:nvSpPr>
        <p:spPr>
          <a:xfrm>
            <a:off x="412115" y="1649095"/>
            <a:ext cx="6986270" cy="901065"/>
          </a:xfrm>
        </p:spPr>
        <p:txBody>
          <a:bodyPr/>
          <a:p>
            <a:r>
              <a:rPr lang="en-US" sz="2800"/>
              <a:t>Parse log line into the readable format</a:t>
            </a:r>
            <a:endParaRPr lang="en-US" sz="2800"/>
          </a:p>
        </p:txBody>
      </p:sp>
      <p:pic>
        <p:nvPicPr>
          <p:cNvPr id="5" name="Picture Placeholder 4"/>
          <p:cNvPicPr>
            <a:picLocks noChangeAspect="1"/>
          </p:cNvPicPr>
          <p:nvPr>
            <p:ph type="pic" sz="quarter" idx="12"/>
          </p:nvPr>
        </p:nvPicPr>
        <p:blipFill>
          <a:blip r:embed="rId1"/>
          <a:stretch>
            <a:fillRect/>
          </a:stretch>
        </p:blipFill>
        <p:spPr>
          <a:xfrm>
            <a:off x="554990" y="2705735"/>
            <a:ext cx="11430635" cy="3750945"/>
          </a:xfrm>
          <a:prstGeom prst="rect">
            <a:avLst/>
          </a:prstGeom>
        </p:spPr>
      </p:pic>
      <p:pic>
        <p:nvPicPr>
          <p:cNvPr id="6" name="Picture 5"/>
          <p:cNvPicPr>
            <a:picLocks noChangeAspect="1"/>
          </p:cNvPicPr>
          <p:nvPr/>
        </p:nvPicPr>
        <p:blipFill>
          <a:blip r:embed="rId2"/>
          <a:stretch>
            <a:fillRect/>
          </a:stretch>
        </p:blipFill>
        <p:spPr>
          <a:xfrm>
            <a:off x="8131175" y="1649095"/>
            <a:ext cx="2286000" cy="231457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 name="Title 9"/>
          <p:cNvSpPr>
            <a:spLocks noGrp="1"/>
          </p:cNvSpPr>
          <p:nvPr>
            <p:ph type="ctrTitle"/>
          </p:nvPr>
        </p:nvSpPr>
        <p:spPr/>
        <p:txBody>
          <a:bodyPr/>
          <a:p>
            <a:r>
              <a:rPr lang="en-US"/>
              <a:t>Elasticsearch</a:t>
            </a:r>
            <a:endParaRPr lang="en-US"/>
          </a:p>
        </p:txBody>
      </p:sp>
      <p:sp>
        <p:nvSpPr>
          <p:cNvPr id="11" name="Content Placeholder 10"/>
          <p:cNvSpPr>
            <a:spLocks noGrp="1"/>
          </p:cNvSpPr>
          <p:nvPr>
            <p:ph sz="quarter" idx="11"/>
          </p:nvPr>
        </p:nvSpPr>
        <p:spPr>
          <a:xfrm>
            <a:off x="404495" y="1777365"/>
            <a:ext cx="5996305" cy="1250315"/>
          </a:xfrm>
        </p:spPr>
        <p:txBody>
          <a:bodyPr/>
          <a:p>
            <a:pPr marL="457200" indent="-457200">
              <a:buFont typeface="Arial" panose="020B0604020202020204" pitchFamily="34" charset="0"/>
              <a:buChar char="•"/>
            </a:pPr>
            <a:r>
              <a:rPr lang="en-US" sz="2800"/>
              <a:t>Store logs</a:t>
            </a:r>
            <a:endParaRPr lang="en-US" sz="2800"/>
          </a:p>
          <a:p>
            <a:pPr marL="457200" indent="-457200">
              <a:buFont typeface="Arial" panose="020B0604020202020204" pitchFamily="34" charset="0"/>
              <a:buChar char="•"/>
            </a:pPr>
            <a:r>
              <a:rPr lang="en-US" sz="2800"/>
              <a:t>Act as a data source for Kibana</a:t>
            </a:r>
            <a:endParaRPr lang="en-US" sz="2800"/>
          </a:p>
        </p:txBody>
      </p:sp>
      <p:pic>
        <p:nvPicPr>
          <p:cNvPr id="2" name="Picture Placeholder 1"/>
          <p:cNvPicPr>
            <a:picLocks noChangeAspect="1"/>
          </p:cNvPicPr>
          <p:nvPr>
            <p:ph type="pic" sz="quarter" idx="12"/>
          </p:nvPr>
        </p:nvPicPr>
        <p:blipFill>
          <a:blip r:embed="rId1"/>
          <a:stretch>
            <a:fillRect/>
          </a:stretch>
        </p:blipFill>
        <p:spPr>
          <a:xfrm>
            <a:off x="4636770" y="3027680"/>
            <a:ext cx="7010400" cy="344043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ctrTitle"/>
          </p:nvPr>
        </p:nvSpPr>
        <p:spPr/>
        <p:txBody>
          <a:bodyPr/>
          <a:p>
            <a:r>
              <a:rPr lang="en-US"/>
              <a:t>Kibana</a:t>
            </a:r>
            <a:endParaRPr lang="en-US"/>
          </a:p>
        </p:txBody>
      </p:sp>
      <p:sp>
        <p:nvSpPr>
          <p:cNvPr id="6" name="Content Placeholder 5"/>
          <p:cNvSpPr>
            <a:spLocks noGrp="1"/>
          </p:cNvSpPr>
          <p:nvPr>
            <p:ph sz="quarter" idx="11"/>
          </p:nvPr>
        </p:nvSpPr>
        <p:spPr>
          <a:xfrm>
            <a:off x="375285" y="1527175"/>
            <a:ext cx="6634480" cy="751840"/>
          </a:xfrm>
        </p:spPr>
        <p:txBody>
          <a:bodyPr/>
          <a:p>
            <a:r>
              <a:rPr lang="en-US" sz="2800"/>
              <a:t>Display information using charts</a:t>
            </a:r>
            <a:endParaRPr lang="en-US" sz="2800"/>
          </a:p>
        </p:txBody>
      </p:sp>
      <p:pic>
        <p:nvPicPr>
          <p:cNvPr id="7" name="Picture Placeholder 6" descr="C:\Users\lvthang\Desktop\New folder\es-apm-dashboard-request.pnges-apm-dashboard-request"/>
          <p:cNvPicPr>
            <a:picLocks noChangeAspect="1"/>
          </p:cNvPicPr>
          <p:nvPr>
            <p:ph type="pic" sz="quarter" idx="12"/>
          </p:nvPr>
        </p:nvPicPr>
        <p:blipFill>
          <a:blip r:embed="rId1"/>
          <a:srcRect/>
          <a:stretch>
            <a:fillRect/>
          </a:stretch>
        </p:blipFill>
        <p:spPr>
          <a:xfrm>
            <a:off x="3252470" y="2391410"/>
            <a:ext cx="8592820" cy="387731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ctrTitle"/>
          </p:nvPr>
        </p:nvSpPr>
        <p:spPr/>
        <p:txBody>
          <a:bodyPr/>
          <a:p>
            <a:r>
              <a:rPr lang="en-US"/>
              <a:t>Getting started</a:t>
            </a:r>
            <a:endParaRPr lang="en-US"/>
          </a:p>
        </p:txBody>
      </p:sp>
      <p:sp>
        <p:nvSpPr>
          <p:cNvPr id="6" name="Content Placeholder 5"/>
          <p:cNvSpPr>
            <a:spLocks noGrp="1"/>
          </p:cNvSpPr>
          <p:nvPr>
            <p:ph sz="quarter" idx="11"/>
          </p:nvPr>
        </p:nvSpPr>
        <p:spPr>
          <a:xfrm>
            <a:off x="838200" y="2033905"/>
            <a:ext cx="5893435" cy="4138295"/>
          </a:xfrm>
        </p:spPr>
        <p:txBody>
          <a:bodyPr/>
          <a:p>
            <a:r>
              <a:rPr lang="en-US" sz="3200"/>
              <a:t>1. Know your log structure</a:t>
            </a:r>
            <a:endParaRPr lang="en-US" sz="3200"/>
          </a:p>
          <a:p>
            <a:r>
              <a:rPr lang="en-US" sz="3200"/>
              <a:t>2. Parse log by Logstash</a:t>
            </a:r>
            <a:endParaRPr lang="en-US" sz="3200"/>
          </a:p>
          <a:p>
            <a:r>
              <a:rPr lang="en-US" sz="3200"/>
              <a:t>3. Visualize by Kibana</a:t>
            </a:r>
            <a:endParaRPr lang="en-US" sz="32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Content Placeholder 4" descr="getting log file from container"/>
          <p:cNvPicPr>
            <a:picLocks noChangeAspect="1"/>
          </p:cNvPicPr>
          <p:nvPr>
            <p:ph sz="quarter" idx="4294967295"/>
          </p:nvPr>
        </p:nvPicPr>
        <p:blipFill>
          <a:blip r:embed="rId1"/>
          <a:srcRect r="47389" b="27163"/>
          <a:stretch>
            <a:fillRect/>
          </a:stretch>
        </p:blipFill>
        <p:spPr>
          <a:xfrm>
            <a:off x="992505" y="150495"/>
            <a:ext cx="10348595" cy="6487795"/>
          </a:xfrm>
          <a:prstGeom prst="rect">
            <a:avLst/>
          </a:prstGeom>
        </p:spPr>
      </p:pic>
      <p:sp>
        <p:nvSpPr>
          <p:cNvPr id="2" name="Cloud 1"/>
          <p:cNvSpPr/>
          <p:nvPr/>
        </p:nvSpPr>
        <p:spPr>
          <a:xfrm>
            <a:off x="5867400" y="1600200"/>
            <a:ext cx="5311775" cy="1886585"/>
          </a:xfrm>
          <a:prstGeom prst="cloud">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sz="2800" b="1">
                <a:solidFill>
                  <a:srgbClr val="FFC000"/>
                </a:solidFill>
              </a:rPr>
              <a:t>lots of steps when reading log !!!</a:t>
            </a:r>
            <a:endParaRPr lang="en-US" sz="2800" b="1">
              <a:solidFill>
                <a:srgbClr val="FFC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2" grpId="1"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1" name="Picture 20"/>
          <p:cNvPicPr>
            <a:picLocks noChangeAspect="1"/>
          </p:cNvPicPr>
          <p:nvPr/>
        </p:nvPicPr>
        <p:blipFill>
          <a:blip r:embed="rId1"/>
          <a:stretch>
            <a:fillRect/>
          </a:stretch>
        </p:blipFill>
        <p:spPr>
          <a:xfrm>
            <a:off x="7508240" y="2049145"/>
            <a:ext cx="4638040" cy="4654550"/>
          </a:xfrm>
          <a:prstGeom prst="rect">
            <a:avLst/>
          </a:prstGeom>
        </p:spPr>
      </p:pic>
      <p:sp>
        <p:nvSpPr>
          <p:cNvPr id="2" name="Cloud Callout 1"/>
          <p:cNvSpPr/>
          <p:nvPr/>
        </p:nvSpPr>
        <p:spPr>
          <a:xfrm>
            <a:off x="149225" y="-19685"/>
            <a:ext cx="7218680" cy="6723380"/>
          </a:xfrm>
          <a:prstGeom prst="cloudCallout">
            <a:avLst>
              <a:gd name="adj1" fmla="val 53852"/>
              <a:gd name="adj2" fmla="val 42198"/>
            </a:avLst>
          </a:prstGeom>
          <a:solidFill>
            <a:schemeClr val="accent2"/>
          </a:solidFill>
          <a:ln>
            <a:noFill/>
          </a:ln>
        </p:spPr>
        <p:style>
          <a:lnRef idx="2">
            <a:schemeClr val="accent6"/>
          </a:lnRef>
          <a:fillRef idx="1">
            <a:schemeClr val="lt1"/>
          </a:fillRef>
          <a:effectRef idx="0">
            <a:schemeClr val="accent6"/>
          </a:effectRef>
          <a:fontRef idx="minor">
            <a:schemeClr val="dk1"/>
          </a:fontRef>
        </p:style>
        <p:txBody>
          <a:bodyPr rtlCol="0" anchor="ctr"/>
          <a:p>
            <a:pPr algn="ctr"/>
            <a:endParaRPr lang="en-US"/>
          </a:p>
        </p:txBody>
      </p:sp>
      <p:pic>
        <p:nvPicPr>
          <p:cNvPr id="15" name="Content Placeholder 14" descr="php_threats"/>
          <p:cNvPicPr/>
          <p:nvPr>
            <p:ph sz="half" idx="1"/>
          </p:nvPr>
        </p:nvPicPr>
        <p:blipFill>
          <a:blip r:embed="rId2"/>
          <a:stretch>
            <a:fillRect/>
          </a:stretch>
        </p:blipFill>
        <p:spPr>
          <a:xfrm>
            <a:off x="1009015" y="1106170"/>
            <a:ext cx="5303520" cy="4200525"/>
          </a:xfrm>
          <a:prstGeom prst="rect">
            <a:avLst/>
          </a:prstGeom>
        </p:spPr>
      </p:pic>
      <p:sp>
        <p:nvSpPr>
          <p:cNvPr id="3" name="Cloud 2"/>
          <p:cNvSpPr/>
          <p:nvPr/>
        </p:nvSpPr>
        <p:spPr>
          <a:xfrm>
            <a:off x="1519555" y="1294130"/>
            <a:ext cx="4880610" cy="1656080"/>
          </a:xfrm>
          <a:prstGeom prst="cloud">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sz="2800" b="1">
                <a:solidFill>
                  <a:srgbClr val="FFC000"/>
                </a:solidFill>
              </a:rPr>
              <a:t>where is my log?</a:t>
            </a:r>
            <a:endParaRPr lang="en-US" sz="2800" b="1">
              <a:solidFill>
                <a:srgbClr val="FFC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diamond(in)">
                                      <p:cBhvr>
                                        <p:cTn id="7" dur="20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ppt_x"/>
                                          </p:val>
                                        </p:tav>
                                        <p:tav tm="100000">
                                          <p:val>
                                            <p:strVal val="#ppt_x"/>
                                          </p:val>
                                        </p:tav>
                                      </p:tavLst>
                                    </p:anim>
                                    <p:anim calcmode="lin" valueType="num">
                                      <p:cBhvr additive="base">
                                        <p:cTn id="13"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3" grpId="1"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9" name="Content Placeholder 18" descr="lnav-multi-file2"/>
          <p:cNvPicPr/>
          <p:nvPr>
            <p:ph sz="half" idx="1"/>
          </p:nvPr>
        </p:nvPicPr>
        <p:blipFill>
          <a:blip r:embed="rId1"/>
          <a:srcRect l="7721" t="7976" r="9485" b="16578"/>
          <a:stretch>
            <a:fillRect/>
          </a:stretch>
        </p:blipFill>
        <p:spPr>
          <a:xfrm>
            <a:off x="7620" y="37465"/>
            <a:ext cx="12120880" cy="6611620"/>
          </a:xfrm>
          <a:prstGeom prst="rect">
            <a:avLst/>
          </a:prstGeom>
        </p:spPr>
      </p:pic>
      <p:pic>
        <p:nvPicPr>
          <p:cNvPr id="25" name="Content Placeholder 14" descr="php_threats"/>
          <p:cNvPicPr/>
          <p:nvPr/>
        </p:nvPicPr>
        <p:blipFill>
          <a:blip r:embed="rId2"/>
          <a:srcRect/>
          <a:stretch>
            <a:fillRect/>
          </a:stretch>
        </p:blipFill>
        <p:spPr>
          <a:xfrm rot="540000">
            <a:off x="384810" y="743585"/>
            <a:ext cx="5419725" cy="3900805"/>
          </a:xfrm>
          <a:prstGeom prst="rect">
            <a:avLst/>
          </a:prstGeom>
        </p:spPr>
      </p:pic>
      <p:pic>
        <p:nvPicPr>
          <p:cNvPr id="26" name="Content Placeholder 16"/>
          <p:cNvPicPr/>
          <p:nvPr/>
        </p:nvPicPr>
        <p:blipFill>
          <a:blip r:embed="rId3"/>
          <a:stretch>
            <a:fillRect/>
          </a:stretch>
        </p:blipFill>
        <p:spPr>
          <a:xfrm>
            <a:off x="1147445" y="2879725"/>
            <a:ext cx="7698105" cy="3573780"/>
          </a:xfrm>
          <a:prstGeom prst="rect">
            <a:avLst/>
          </a:prstGeom>
        </p:spPr>
      </p:pic>
      <p:pic>
        <p:nvPicPr>
          <p:cNvPr id="23" name="Content Placeholder 22"/>
          <p:cNvPicPr>
            <a:picLocks noChangeAspect="1"/>
          </p:cNvPicPr>
          <p:nvPr>
            <p:ph sz="half" idx="11"/>
          </p:nvPr>
        </p:nvPicPr>
        <p:blipFill>
          <a:blip r:embed="rId4"/>
          <a:srcRect r="3593"/>
          <a:stretch>
            <a:fillRect/>
          </a:stretch>
        </p:blipFill>
        <p:spPr>
          <a:xfrm>
            <a:off x="8161020" y="835660"/>
            <a:ext cx="2660650" cy="518731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dissolve">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25"/>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nodeType="clickEffect">
                                  <p:stCondLst>
                                    <p:cond delay="0"/>
                                  </p:stCondLst>
                                  <p:childTnLst>
                                    <p:set>
                                      <p:cBhvr>
                                        <p:cTn id="15" dur="1" fill="hold">
                                          <p:stCondLst>
                                            <p:cond delay="0"/>
                                          </p:stCondLst>
                                        </p:cTn>
                                        <p:tgtEl>
                                          <p:spTgt spid="26"/>
                                        </p:tgtEl>
                                        <p:attrNameLst>
                                          <p:attrName>style.visibility</p:attrName>
                                        </p:attrNameLst>
                                      </p:cBhvr>
                                      <p:to>
                                        <p:strVal val="visible"/>
                                      </p:to>
                                    </p:set>
                                    <p:anim calcmode="lin" valueType="num">
                                      <p:cBhvr additive="base">
                                        <p:cTn id="16" dur="500" fill="hold"/>
                                        <p:tgtEl>
                                          <p:spTgt spid="26"/>
                                        </p:tgtEl>
                                        <p:attrNameLst>
                                          <p:attrName>ppt_x</p:attrName>
                                        </p:attrNameLst>
                                      </p:cBhvr>
                                      <p:tavLst>
                                        <p:tav tm="0">
                                          <p:val>
                                            <p:strVal val="#ppt_x"/>
                                          </p:val>
                                        </p:tav>
                                        <p:tav tm="100000">
                                          <p:val>
                                            <p:strVal val="#ppt_x"/>
                                          </p:val>
                                        </p:tav>
                                      </p:tavLst>
                                    </p:anim>
                                    <p:anim calcmode="lin" valueType="num">
                                      <p:cBhvr additive="base">
                                        <p:cTn id="17"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55" presetClass="entr" presetSubtype="0" fill="hold" nodeType="clickEffect">
                                  <p:stCondLst>
                                    <p:cond delay="0"/>
                                  </p:stCondLst>
                                  <p:childTnLst>
                                    <p:set>
                                      <p:cBhvr>
                                        <p:cTn id="21" dur="1" fill="hold">
                                          <p:stCondLst>
                                            <p:cond delay="0"/>
                                          </p:stCondLst>
                                        </p:cTn>
                                        <p:tgtEl>
                                          <p:spTgt spid="23"/>
                                        </p:tgtEl>
                                        <p:attrNameLst>
                                          <p:attrName>style.visibility</p:attrName>
                                        </p:attrNameLst>
                                      </p:cBhvr>
                                      <p:to>
                                        <p:strVal val="visible"/>
                                      </p:to>
                                    </p:set>
                                    <p:anim calcmode="lin" valueType="num">
                                      <p:cBhvr>
                                        <p:cTn id="22" dur="1000" fill="hold"/>
                                        <p:tgtEl>
                                          <p:spTgt spid="23"/>
                                        </p:tgtEl>
                                        <p:attrNameLst>
                                          <p:attrName>ppt_w</p:attrName>
                                        </p:attrNameLst>
                                      </p:cBhvr>
                                      <p:tavLst>
                                        <p:tav tm="0">
                                          <p:val>
                                            <p:strVal val="#ppt_w*0.70"/>
                                          </p:val>
                                        </p:tav>
                                        <p:tav tm="100000">
                                          <p:val>
                                            <p:strVal val="#ppt_w"/>
                                          </p:val>
                                        </p:tav>
                                      </p:tavLst>
                                    </p:anim>
                                    <p:anim calcmode="lin" valueType="num">
                                      <p:cBhvr>
                                        <p:cTn id="23" dur="1000" fill="hold"/>
                                        <p:tgtEl>
                                          <p:spTgt spid="23"/>
                                        </p:tgtEl>
                                        <p:attrNameLst>
                                          <p:attrName>ppt_h</p:attrName>
                                        </p:attrNameLst>
                                      </p:cBhvr>
                                      <p:tavLst>
                                        <p:tav tm="0">
                                          <p:val>
                                            <p:strVal val="#ppt_h"/>
                                          </p:val>
                                        </p:tav>
                                        <p:tav tm="100000">
                                          <p:val>
                                            <p:strVal val="#ppt_h"/>
                                          </p:val>
                                        </p:tav>
                                      </p:tavLst>
                                    </p:anim>
                                    <p:animEffect transition="in" filter="fade">
                                      <p:cBhvr>
                                        <p:cTn id="24" dur="10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 name="Cloud Callout 12"/>
          <p:cNvSpPr/>
          <p:nvPr/>
        </p:nvSpPr>
        <p:spPr>
          <a:xfrm>
            <a:off x="7033895" y="487680"/>
            <a:ext cx="4333875" cy="1447165"/>
          </a:xfrm>
          <a:prstGeom prst="cloudCallout">
            <a:avLst>
              <a:gd name="adj1" fmla="val -40512"/>
              <a:gd name="adj2" fmla="val 63055"/>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sz="2600" b="1" i="1"/>
              <a:t>product's customer usage?</a:t>
            </a:r>
            <a:endParaRPr lang="en-US" sz="2600" b="1" i="1"/>
          </a:p>
        </p:txBody>
      </p:sp>
      <p:sp>
        <p:nvSpPr>
          <p:cNvPr id="14" name="Cloud Callout 13"/>
          <p:cNvSpPr/>
          <p:nvPr/>
        </p:nvSpPr>
        <p:spPr>
          <a:xfrm>
            <a:off x="8341360" y="2560320"/>
            <a:ext cx="3555365" cy="1387475"/>
          </a:xfrm>
          <a:prstGeom prst="cloudCallout">
            <a:avLst>
              <a:gd name="adj1" fmla="val -42462"/>
              <a:gd name="adj2" fmla="val 64736"/>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sz="2600" b="1" i="1"/>
              <a:t>resource usage?</a:t>
            </a:r>
            <a:endParaRPr lang="en-US" sz="2600" b="1" i="1"/>
          </a:p>
        </p:txBody>
      </p:sp>
      <p:sp>
        <p:nvSpPr>
          <p:cNvPr id="15" name="Cloud Callout 14"/>
          <p:cNvSpPr/>
          <p:nvPr/>
        </p:nvSpPr>
        <p:spPr>
          <a:xfrm>
            <a:off x="840105" y="487680"/>
            <a:ext cx="4130040" cy="1447800"/>
          </a:xfrm>
          <a:prstGeom prst="cloudCallout">
            <a:avLst>
              <a:gd name="adj1" fmla="val 34363"/>
              <a:gd name="adj2" fmla="val 71228"/>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sz="2600" b="1" i="1"/>
              <a:t>server response time?</a:t>
            </a:r>
            <a:endParaRPr lang="en-US" sz="2600" b="1" i="1"/>
          </a:p>
        </p:txBody>
      </p:sp>
      <p:sp>
        <p:nvSpPr>
          <p:cNvPr id="16" name="Cloud Callout 15"/>
          <p:cNvSpPr/>
          <p:nvPr/>
        </p:nvSpPr>
        <p:spPr>
          <a:xfrm>
            <a:off x="663575" y="2560320"/>
            <a:ext cx="3335655" cy="1336040"/>
          </a:xfrm>
          <a:prstGeom prst="cloudCallout">
            <a:avLst>
              <a:gd name="adj1" fmla="val 38083"/>
              <a:gd name="adj2" fmla="val 68868"/>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sz="2600" b="1" i="1"/>
              <a:t>most called service?</a:t>
            </a:r>
            <a:endParaRPr lang="en-US" sz="2600" b="1" i="1"/>
          </a:p>
        </p:txBody>
      </p:sp>
      <p:pic>
        <p:nvPicPr>
          <p:cNvPr id="30" name="Content Placeholder 29"/>
          <p:cNvPicPr>
            <a:picLocks noChangeAspect="1"/>
          </p:cNvPicPr>
          <p:nvPr>
            <p:ph sz="half" idx="11"/>
          </p:nvPr>
        </p:nvPicPr>
        <p:blipFill>
          <a:blip r:embed="rId1"/>
          <a:stretch>
            <a:fillRect/>
          </a:stretch>
        </p:blipFill>
        <p:spPr>
          <a:xfrm>
            <a:off x="3672840" y="1158240"/>
            <a:ext cx="5043805" cy="536892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ox(in)">
                                      <p:cBhvr>
                                        <p:cTn id="7" dur="20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dissolv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8" presetClass="entr" presetSubtype="16"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diamond(in)">
                                      <p:cBhvr>
                                        <p:cTn id="17" dur="20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checkerboard(across)">
                                      <p:cBhvr>
                                        <p:cTn id="2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ldLvl="0" animBg="1"/>
      <p:bldP spid="13" grpId="0" animBg="1"/>
      <p:bldP spid="15" grpId="0" bldLvl="0" animBg="1"/>
      <p:bldP spid="16" grpId="0" bldLvl="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7" name="Title 16"/>
          <p:cNvSpPr>
            <a:spLocks noGrp="1"/>
          </p:cNvSpPr>
          <p:nvPr>
            <p:ph type="ctrTitle"/>
          </p:nvPr>
        </p:nvSpPr>
        <p:spPr/>
        <p:txBody>
          <a:bodyPr/>
          <a:p>
            <a:r>
              <a:rPr lang="en-US"/>
              <a:t>How about?</a:t>
            </a:r>
            <a:endParaRPr lang="en-US"/>
          </a:p>
        </p:txBody>
      </p:sp>
      <p:pic>
        <p:nvPicPr>
          <p:cNvPr id="12" name="Picture Placeholder 11" descr="1-uBlCYAc2fA1PWifeK8nAvA"/>
          <p:cNvPicPr>
            <a:picLocks noChangeAspect="1"/>
          </p:cNvPicPr>
          <p:nvPr>
            <p:ph type="pic" sz="quarter" idx="12"/>
          </p:nvPr>
        </p:nvPicPr>
        <p:blipFill>
          <a:blip r:embed="rId1"/>
          <a:stretch>
            <a:fillRect/>
          </a:stretch>
        </p:blipFill>
        <p:spPr>
          <a:xfrm>
            <a:off x="725170" y="1554480"/>
            <a:ext cx="10834370" cy="5098415"/>
          </a:xfrm>
          <a:prstGeom prst="rect">
            <a:avLst/>
          </a:prstGeom>
        </p:spPr>
      </p:pic>
      <p:pic>
        <p:nvPicPr>
          <p:cNvPr id="5" name="Content Placeholder 4"/>
          <p:cNvPicPr>
            <a:picLocks noChangeAspect="1"/>
          </p:cNvPicPr>
          <p:nvPr>
            <p:ph sz="quarter" idx="11"/>
          </p:nvPr>
        </p:nvPicPr>
        <p:blipFill>
          <a:blip r:embed="rId2"/>
          <a:stretch>
            <a:fillRect/>
          </a:stretch>
        </p:blipFill>
        <p:spPr>
          <a:xfrm>
            <a:off x="5205730" y="3157855"/>
            <a:ext cx="2015490" cy="1891030"/>
          </a:xfrm>
          <a:prstGeom prst="rect">
            <a:avLst/>
          </a:prstGeom>
          <a:effectLst>
            <a:glow rad="228600">
              <a:schemeClr val="accent1">
                <a:satMod val="175000"/>
                <a:alpha val="40000"/>
              </a:schemeClr>
            </a:glow>
          </a:effec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ctrTitle"/>
          </p:nvPr>
        </p:nvSpPr>
        <p:spPr/>
        <p:txBody>
          <a:bodyPr/>
          <a:p>
            <a:r>
              <a:rPr lang="en-US"/>
              <a:t>Benefits</a:t>
            </a:r>
            <a:endParaRPr lang="en-US"/>
          </a:p>
        </p:txBody>
      </p:sp>
      <p:sp>
        <p:nvSpPr>
          <p:cNvPr id="15" name="Content Placeholder 14"/>
          <p:cNvSpPr>
            <a:spLocks noGrp="1"/>
          </p:cNvSpPr>
          <p:nvPr>
            <p:ph sz="quarter" idx="11"/>
          </p:nvPr>
        </p:nvSpPr>
        <p:spPr>
          <a:xfrm>
            <a:off x="441960" y="1770380"/>
            <a:ext cx="6678295" cy="2193925"/>
          </a:xfrm>
        </p:spPr>
        <p:txBody>
          <a:bodyPr/>
          <a:p>
            <a:pPr marL="285750" indent="-285750" algn="l">
              <a:lnSpc>
                <a:spcPct val="140000"/>
              </a:lnSpc>
              <a:buFont typeface="Wingdings" panose="05000000000000000000" charset="0"/>
              <a:buChar char="§"/>
            </a:pPr>
            <a:r>
              <a:rPr lang="en-US" altLang="x-none" sz="2800" dirty="0" err="1">
                <a:solidFill>
                  <a:schemeClr val="bg2">
                    <a:lumMod val="25000"/>
                  </a:schemeClr>
                </a:solidFill>
                <a:latin typeface="Arial" panose="020B0604020202020204" pitchFamily="34" charset="0"/>
                <a:sym typeface="+mn-ea"/>
              </a:rPr>
              <a:t>Production monitoring and debugging</a:t>
            </a:r>
            <a:endParaRPr lang="en-US" altLang="x-none" sz="2800" dirty="0" err="1">
              <a:solidFill>
                <a:schemeClr val="bg2">
                  <a:lumMod val="25000"/>
                </a:schemeClr>
              </a:solidFill>
              <a:latin typeface="Arial" panose="020B0604020202020204" pitchFamily="34" charset="0"/>
              <a:sym typeface="+mn-ea"/>
            </a:endParaRPr>
          </a:p>
          <a:p>
            <a:pPr marL="285750" indent="-285750" algn="l">
              <a:lnSpc>
                <a:spcPct val="140000"/>
              </a:lnSpc>
              <a:buFont typeface="Wingdings" panose="05000000000000000000" charset="0"/>
              <a:buChar char="§"/>
            </a:pPr>
            <a:r>
              <a:rPr lang="en-US" altLang="x-none" sz="2800" dirty="0" err="1">
                <a:solidFill>
                  <a:schemeClr val="bg2">
                    <a:lumMod val="25000"/>
                  </a:schemeClr>
                </a:solidFill>
                <a:latin typeface="Arial" panose="020B0604020202020204" pitchFamily="34" charset="0"/>
                <a:sym typeface="+mn-ea"/>
              </a:rPr>
              <a:t>Resource usage</a:t>
            </a:r>
            <a:endParaRPr lang="en-US" altLang="x-none" sz="2800" dirty="0" err="1">
              <a:solidFill>
                <a:schemeClr val="bg2">
                  <a:lumMod val="25000"/>
                </a:schemeClr>
              </a:solidFill>
              <a:latin typeface="Arial" panose="020B0604020202020204" pitchFamily="34" charset="0"/>
              <a:sym typeface="+mn-ea"/>
            </a:endParaRPr>
          </a:p>
        </p:txBody>
      </p:sp>
      <p:pic>
        <p:nvPicPr>
          <p:cNvPr id="4" name="Picture Placeholder 3" descr="original"/>
          <p:cNvPicPr>
            <a:picLocks noChangeAspect="1"/>
          </p:cNvPicPr>
          <p:nvPr>
            <p:ph type="pic" sz="quarter" idx="12"/>
          </p:nvPr>
        </p:nvPicPr>
        <p:blipFill>
          <a:blip r:embed="rId1"/>
          <a:stretch>
            <a:fillRect/>
          </a:stretch>
        </p:blipFill>
        <p:spPr>
          <a:xfrm>
            <a:off x="4897755" y="2876550"/>
            <a:ext cx="7010400" cy="329565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7" name="Title 16"/>
          <p:cNvSpPr>
            <a:spLocks noGrp="1"/>
          </p:cNvSpPr>
          <p:nvPr>
            <p:ph type="ctrTitle"/>
          </p:nvPr>
        </p:nvSpPr>
        <p:spPr/>
        <p:txBody>
          <a:bodyPr/>
          <a:p>
            <a:r>
              <a:rPr lang="en-US"/>
              <a:t>Benefits</a:t>
            </a:r>
            <a:endParaRPr lang="en-US"/>
          </a:p>
        </p:txBody>
      </p:sp>
      <p:pic>
        <p:nvPicPr>
          <p:cNvPr id="14" name="Picture Placeholder 13" descr="es-apm-dashboard-request"/>
          <p:cNvPicPr>
            <a:picLocks noChangeAspect="1"/>
          </p:cNvPicPr>
          <p:nvPr>
            <p:ph type="pic" sz="quarter" idx="12"/>
          </p:nvPr>
        </p:nvPicPr>
        <p:blipFill>
          <a:blip r:embed="rId1"/>
          <a:stretch>
            <a:fillRect/>
          </a:stretch>
        </p:blipFill>
        <p:spPr>
          <a:xfrm>
            <a:off x="3990340" y="2499360"/>
            <a:ext cx="7978775" cy="3985260"/>
          </a:xfrm>
          <a:prstGeom prst="rect">
            <a:avLst/>
          </a:prstGeom>
        </p:spPr>
      </p:pic>
      <p:sp>
        <p:nvSpPr>
          <p:cNvPr id="19" name="Content Placeholder 18"/>
          <p:cNvSpPr>
            <a:spLocks noGrp="1"/>
          </p:cNvSpPr>
          <p:nvPr>
            <p:ph sz="quarter" idx="11"/>
          </p:nvPr>
        </p:nvSpPr>
        <p:spPr>
          <a:xfrm>
            <a:off x="426085" y="1603375"/>
            <a:ext cx="6678295" cy="2193925"/>
          </a:xfrm>
        </p:spPr>
        <p:txBody>
          <a:bodyPr/>
          <a:p>
            <a:pPr marL="285750" indent="-285750" algn="l">
              <a:lnSpc>
                <a:spcPct val="140000"/>
              </a:lnSpc>
              <a:buFont typeface="Wingdings" panose="05000000000000000000" charset="0"/>
              <a:buChar char="§"/>
            </a:pPr>
            <a:r>
              <a:rPr lang="en-US" altLang="x-none" sz="2800" dirty="0" err="1">
                <a:solidFill>
                  <a:schemeClr val="bg2">
                    <a:lumMod val="25000"/>
                  </a:schemeClr>
                </a:solidFill>
                <a:latin typeface="Arial" panose="020B0604020202020204" pitchFamily="34" charset="0"/>
                <a:sym typeface="+mn-ea"/>
              </a:rPr>
              <a:t>Performance analysis</a:t>
            </a:r>
            <a:endParaRPr lang="en-US" altLang="x-none" sz="2800" dirty="0" err="1">
              <a:solidFill>
                <a:schemeClr val="bg2">
                  <a:lumMod val="25000"/>
                </a:schemeClr>
              </a:solidFill>
              <a:latin typeface="Arial" panose="020B0604020202020204" pitchFamily="34" charset="0"/>
              <a:sym typeface="+mn-ea"/>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ctrTitle"/>
          </p:nvPr>
        </p:nvSpPr>
        <p:spPr/>
        <p:txBody>
          <a:bodyPr/>
          <a:p>
            <a:r>
              <a:rPr lang="en-US"/>
              <a:t>Benefits</a:t>
            </a:r>
            <a:endParaRPr lang="en-US"/>
          </a:p>
        </p:txBody>
      </p:sp>
      <p:sp>
        <p:nvSpPr>
          <p:cNvPr id="15" name="Content Placeholder 14"/>
          <p:cNvSpPr>
            <a:spLocks noGrp="1"/>
          </p:cNvSpPr>
          <p:nvPr>
            <p:ph sz="quarter" idx="11"/>
          </p:nvPr>
        </p:nvSpPr>
        <p:spPr>
          <a:xfrm>
            <a:off x="441960" y="1770380"/>
            <a:ext cx="6678295" cy="2193925"/>
          </a:xfrm>
        </p:spPr>
        <p:txBody>
          <a:bodyPr/>
          <a:p>
            <a:pPr marL="285750" indent="-285750" algn="l">
              <a:lnSpc>
                <a:spcPct val="140000"/>
              </a:lnSpc>
              <a:buFont typeface="Wingdings" panose="05000000000000000000" charset="0"/>
              <a:buChar char="§"/>
            </a:pPr>
            <a:r>
              <a:rPr lang="en-US" altLang="x-none" sz="2800" dirty="0" err="1">
                <a:solidFill>
                  <a:schemeClr val="bg2">
                    <a:lumMod val="25000"/>
                  </a:schemeClr>
                </a:solidFill>
                <a:latin typeface="Arial" panose="020B0604020202020204" pitchFamily="34" charset="0"/>
                <a:sym typeface="+mn-ea"/>
              </a:rPr>
              <a:t>Tracking client requests</a:t>
            </a:r>
            <a:endParaRPr lang="en-US" altLang="x-none" sz="2800" dirty="0" err="1">
              <a:solidFill>
                <a:schemeClr val="bg2">
                  <a:lumMod val="25000"/>
                </a:schemeClr>
              </a:solidFill>
              <a:latin typeface="Arial" panose="020B0604020202020204" pitchFamily="34" charset="0"/>
              <a:sym typeface="+mn-ea"/>
            </a:endParaRPr>
          </a:p>
          <a:p>
            <a:pPr marL="285750" indent="-285750" algn="l">
              <a:lnSpc>
                <a:spcPct val="140000"/>
              </a:lnSpc>
              <a:buFont typeface="Wingdings" panose="05000000000000000000" charset="0"/>
              <a:buChar char="§"/>
            </a:pPr>
            <a:r>
              <a:rPr lang="en-US" altLang="x-none" sz="2800" dirty="0" err="1">
                <a:solidFill>
                  <a:schemeClr val="bg2">
                    <a:lumMod val="25000"/>
                  </a:schemeClr>
                </a:solidFill>
                <a:latin typeface="Arial" panose="020B0604020202020204" pitchFamily="34" charset="0"/>
                <a:sym typeface="+mn-ea"/>
              </a:rPr>
              <a:t>Identifying key trends</a:t>
            </a:r>
            <a:endParaRPr lang="en-US" altLang="x-none" sz="2800" dirty="0" err="1">
              <a:solidFill>
                <a:schemeClr val="bg2">
                  <a:lumMod val="25000"/>
                </a:schemeClr>
              </a:solidFill>
              <a:latin typeface="Arial" panose="020B0604020202020204" pitchFamily="34" charset="0"/>
              <a:sym typeface="+mn-ea"/>
            </a:endParaRPr>
          </a:p>
        </p:txBody>
      </p:sp>
      <p:pic>
        <p:nvPicPr>
          <p:cNvPr id="4" name="Picture Placeholder 3" descr="C:\Users\lvthang\Desktop\New folder\1_m3LJxg32k7JaUA7wTHUQEA.png1_m3LJxg32k7JaUA7wTHUQEA"/>
          <p:cNvPicPr>
            <a:picLocks noChangeAspect="1"/>
          </p:cNvPicPr>
          <p:nvPr>
            <p:ph type="pic" sz="quarter" idx="12"/>
          </p:nvPr>
        </p:nvPicPr>
        <p:blipFill>
          <a:blip r:embed="rId1"/>
          <a:srcRect/>
          <a:stretch>
            <a:fillRect/>
          </a:stretch>
        </p:blipFill>
        <p:spPr>
          <a:xfrm>
            <a:off x="4736465" y="2349500"/>
            <a:ext cx="7010400" cy="3919220"/>
          </a:xfrm>
          <a:prstGeom prst="rect">
            <a:avLst/>
          </a:prstGeom>
        </p:spPr>
      </p:pic>
    </p:spTree>
  </p:cSld>
  <p:clrMapOvr>
    <a:masterClrMapping/>
  </p:clrMapOvr>
</p:sld>
</file>

<file path=ppt/theme/theme1.xml><?xml version="1.0" encoding="utf-8"?>
<a:theme xmlns:a="http://schemas.openxmlformats.org/drawingml/2006/main" name="AAVN Master Slide">
  <a:themeElements>
    <a:clrScheme name="AAVN Presentation Theme Colors">
      <a:dk1>
        <a:srgbClr val="424242"/>
      </a:dk1>
      <a:lt1>
        <a:sysClr val="window" lastClr="FFFFFF"/>
      </a:lt1>
      <a:dk2>
        <a:srgbClr val="44546A"/>
      </a:dk2>
      <a:lt2>
        <a:srgbClr val="E7E6E6"/>
      </a:lt2>
      <a:accent1>
        <a:srgbClr val="02A9F7"/>
      </a:accent1>
      <a:accent2>
        <a:srgbClr val="424242"/>
      </a:accent2>
      <a:accent3>
        <a:srgbClr val="FF9900"/>
      </a:accent3>
      <a:accent4>
        <a:srgbClr val="FF4A1A"/>
      </a:accent4>
      <a:accent5>
        <a:srgbClr val="FFF02B"/>
      </a:accent5>
      <a:accent6>
        <a:srgbClr val="2ECC71"/>
      </a:accent6>
      <a:hlink>
        <a:srgbClr val="0563C1"/>
      </a:hlink>
      <a:folHlink>
        <a:srgbClr val="954F72"/>
      </a:folHlink>
    </a:clrScheme>
    <a:fontScheme name="AAVN Presentation Theme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652</Words>
  <Application>WPS Presentation</Application>
  <PresentationFormat>Widescreen</PresentationFormat>
  <Paragraphs>64</Paragraphs>
  <Slides>16</Slides>
  <Notes>0</Notes>
  <HiddenSlides>0</HiddenSlides>
  <MMClips>0</MMClips>
  <ScaleCrop>false</ScaleCrop>
  <HeadingPairs>
    <vt:vector size="8" baseType="variant">
      <vt:variant>
        <vt:lpstr>已用的字体</vt:lpstr>
      </vt:variant>
      <vt:variant>
        <vt:i4>7</vt:i4>
      </vt:variant>
      <vt:variant>
        <vt:lpstr>主题</vt:lpstr>
      </vt:variant>
      <vt:variant>
        <vt:i4>1</vt:i4>
      </vt:variant>
      <vt:variant>
        <vt:lpstr>嵌入 OLE 服务器</vt:lpstr>
      </vt:variant>
      <vt:variant>
        <vt:i4>1</vt:i4>
      </vt:variant>
      <vt:variant>
        <vt:lpstr>幻灯片标题</vt:lpstr>
      </vt:variant>
      <vt:variant>
        <vt:i4>16</vt:i4>
      </vt:variant>
    </vt:vector>
  </HeadingPairs>
  <TitlesOfParts>
    <vt:vector size="25" baseType="lpstr">
      <vt:lpstr>Arial</vt:lpstr>
      <vt:lpstr>SimSun</vt:lpstr>
      <vt:lpstr>Wingdings</vt:lpstr>
      <vt:lpstr>Wingdings</vt:lpstr>
      <vt:lpstr>Microsoft YaHei</vt:lpstr>
      <vt:lpstr>Arial Unicode MS</vt:lpstr>
      <vt:lpstr>Calibri</vt:lpstr>
      <vt:lpstr>AAVN Master Slide</vt:lpstr>
      <vt:lpstr>Paint.Picture</vt:lpstr>
      <vt:lpstr>PowerPoint 演示文稿</vt:lpstr>
      <vt:lpstr>PowerPoint 演示文稿</vt:lpstr>
      <vt:lpstr>PowerPoint 演示文稿</vt:lpstr>
      <vt:lpstr>PowerPoint 演示文稿</vt:lpstr>
      <vt:lpstr>PowerPoint 演示文稿</vt:lpstr>
      <vt:lpstr>How about?</vt:lpstr>
      <vt:lpstr>Benefits</vt:lpstr>
      <vt:lpstr>Benefits</vt:lpstr>
      <vt:lpstr>Benefits</vt:lpstr>
      <vt:lpstr>Benefits</vt:lpstr>
      <vt:lpstr>Benefits</vt:lpstr>
      <vt:lpstr>Work-flow</vt:lpstr>
      <vt:lpstr>Logstash</vt:lpstr>
      <vt:lpstr>Elasticsearch</vt:lpstr>
      <vt:lpstr>Kibana</vt:lpstr>
      <vt:lpstr>Getting started</vt:lpstr>
    </vt:vector>
  </TitlesOfParts>
  <Company>axon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Quang Luu</dc:creator>
  <cp:lastModifiedBy>Nhân Trần</cp:lastModifiedBy>
  <cp:revision>492</cp:revision>
  <dcterms:created xsi:type="dcterms:W3CDTF">2017-11-06T06:55:00Z</dcterms:created>
  <dcterms:modified xsi:type="dcterms:W3CDTF">2019-11-08T11:03:55Z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1033-11.2.0.8991</vt:lpwstr>
  </property>
</Properties>
</file>